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80" r:id="rId3"/>
    <p:sldId id="281" r:id="rId4"/>
    <p:sldId id="282" r:id="rId5"/>
    <p:sldId id="283" r:id="rId6"/>
    <p:sldId id="285" r:id="rId7"/>
    <p:sldId id="284" r:id="rId8"/>
    <p:sldId id="28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B6B1"/>
    <a:srgbClr val="4FCCA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E29EE-9B87-419F-AF79-1B2A070670AC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DF2EA-979D-4B16-A3DC-40115D39A0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5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C3F9AA5-1F73-45E6-BD6D-7E2F5AFE1A15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24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94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57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51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60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32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74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61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887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475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61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C3F9AA5-1F73-45E6-BD6D-7E2F5AFE1A15}" type="datetimeFigureOut">
              <a:rPr lang="pt-BR" smtClean="0"/>
              <a:t>17/04/2022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46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1413CF2-6D21-4ADB-85A4-B687BF56C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51" y="0"/>
            <a:ext cx="6858000" cy="6858000"/>
          </a:xfrm>
          <a:prstGeom prst="rect">
            <a:avLst/>
          </a:prstGeom>
        </p:spPr>
      </p:pic>
      <p:sp>
        <p:nvSpPr>
          <p:cNvPr id="13" name="Fluxograma: Operação Manual 12">
            <a:extLst>
              <a:ext uri="{FF2B5EF4-FFF2-40B4-BE49-F238E27FC236}">
                <a16:creationId xmlns:a16="http://schemas.microsoft.com/office/drawing/2014/main" id="{364ACF51-DFA8-4EF8-B25F-FC87735F4071}"/>
              </a:ext>
            </a:extLst>
          </p:cNvPr>
          <p:cNvSpPr/>
          <p:nvPr/>
        </p:nvSpPr>
        <p:spPr>
          <a:xfrm rot="10800000">
            <a:off x="7951609" y="-324386"/>
            <a:ext cx="5665832" cy="8148639"/>
          </a:xfrm>
          <a:prstGeom prst="flowChartManualOperation">
            <a:avLst/>
          </a:prstGeom>
          <a:ln>
            <a:noFill/>
          </a:ln>
          <a:scene3d>
            <a:camera prst="obliqueTopLeft"/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accent4">
                <a:shade val="35000"/>
                <a:satMod val="160000"/>
              </a:schemeClr>
            </a:contourClr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Fluxograma: Operação Manual 9">
            <a:extLst>
              <a:ext uri="{FF2B5EF4-FFF2-40B4-BE49-F238E27FC236}">
                <a16:creationId xmlns:a16="http://schemas.microsoft.com/office/drawing/2014/main" id="{19EA15FE-1B88-4E09-AD01-ACFD542E009D}"/>
              </a:ext>
            </a:extLst>
          </p:cNvPr>
          <p:cNvSpPr/>
          <p:nvPr/>
        </p:nvSpPr>
        <p:spPr>
          <a:xfrm rot="10800000">
            <a:off x="-2003850" y="-497860"/>
            <a:ext cx="5665832" cy="8148639"/>
          </a:xfrm>
          <a:prstGeom prst="flowChartManualOperation">
            <a:avLst/>
          </a:prstGeom>
          <a:ln>
            <a:noFill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D3A67B-3B66-4FB5-9378-C13B68AE8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7528" y="434823"/>
            <a:ext cx="5198535" cy="2052502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pt-BR" sz="4000" dirty="0">
                <a:latin typeface="Bookman Old Style" panose="02050604050505020204" pitchFamily="18" charset="0"/>
              </a:rPr>
              <a:t>Falta de planejamento pessoal e organização 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4A1FDD-31D4-4CD3-9338-8E3BECFC7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2567" y="3932999"/>
            <a:ext cx="3299213" cy="490525"/>
          </a:xfrm>
        </p:spPr>
        <p:txBody>
          <a:bodyPr>
            <a:normAutofit/>
          </a:bodyPr>
          <a:lstStyle/>
          <a:p>
            <a:pPr lvl="0"/>
            <a:r>
              <a:rPr lang="pt-BR" sz="2500" dirty="0">
                <a:latin typeface="+mj-lt"/>
              </a:rPr>
              <a:t>Ivan Pereira Reis Nascimento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4265546-43D0-4EF7-829B-0BBD29D6E0CC}"/>
              </a:ext>
            </a:extLst>
          </p:cNvPr>
          <p:cNvSpPr txBox="1"/>
          <p:nvPr/>
        </p:nvSpPr>
        <p:spPr>
          <a:xfrm>
            <a:off x="9420351" y="517979"/>
            <a:ext cx="2381956" cy="851297"/>
          </a:xfrm>
          <a:prstGeom prst="round2Diag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+mj-lt"/>
              </a:rPr>
              <a:t>EQUIPE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F46AAB9-E0F9-41DF-8DC7-8E86964B469A}"/>
              </a:ext>
            </a:extLst>
          </p:cNvPr>
          <p:cNvSpPr txBox="1"/>
          <p:nvPr/>
        </p:nvSpPr>
        <p:spPr>
          <a:xfrm>
            <a:off x="8812567" y="1973115"/>
            <a:ext cx="36027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latin typeface="+mj-lt"/>
              </a:rPr>
              <a:t>Bernardo Marques Fernandes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76C3900-6245-4C6F-98D1-E6EFC74D9682}"/>
              </a:ext>
            </a:extLst>
          </p:cNvPr>
          <p:cNvSpPr txBox="1"/>
          <p:nvPr/>
        </p:nvSpPr>
        <p:spPr>
          <a:xfrm>
            <a:off x="8812567" y="2463086"/>
            <a:ext cx="36027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latin typeface="+mj-lt"/>
              </a:rPr>
              <a:t>Carolina Morais </a:t>
            </a:r>
            <a:r>
              <a:rPr lang="pt-BR" sz="2500" dirty="0" err="1">
                <a:latin typeface="+mj-lt"/>
              </a:rPr>
              <a:t>Nigri</a:t>
            </a:r>
            <a:endParaRPr lang="pt-BR" sz="2500" dirty="0">
              <a:latin typeface="+mj-lt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8BF7059-2A11-41C8-9C57-06183D9F2F7D}"/>
              </a:ext>
            </a:extLst>
          </p:cNvPr>
          <p:cNvSpPr txBox="1"/>
          <p:nvPr/>
        </p:nvSpPr>
        <p:spPr>
          <a:xfrm>
            <a:off x="8812567" y="2953057"/>
            <a:ext cx="38831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latin typeface="+mj-lt"/>
              </a:rPr>
              <a:t>Gabriel </a:t>
            </a:r>
            <a:r>
              <a:rPr lang="pt-BR" sz="2500" dirty="0" err="1">
                <a:latin typeface="+mj-lt"/>
              </a:rPr>
              <a:t>Praes</a:t>
            </a:r>
            <a:r>
              <a:rPr lang="pt-BR" sz="2500" dirty="0">
                <a:latin typeface="+mj-lt"/>
              </a:rPr>
              <a:t> Bernardes Nunes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EBB0A92-35E0-4442-9FB6-4C61C63B3E00}"/>
              </a:ext>
            </a:extLst>
          </p:cNvPr>
          <p:cNvSpPr/>
          <p:nvPr/>
        </p:nvSpPr>
        <p:spPr>
          <a:xfrm>
            <a:off x="8785459" y="3443028"/>
            <a:ext cx="360274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2500" dirty="0">
                <a:latin typeface="+mj-lt"/>
              </a:rPr>
              <a:t>Igor Vilela Nunes da Rocha Godinho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2F749B4-D5FC-45DC-80D9-FFC02C91BCA2}"/>
              </a:ext>
            </a:extLst>
          </p:cNvPr>
          <p:cNvSpPr txBox="1"/>
          <p:nvPr/>
        </p:nvSpPr>
        <p:spPr>
          <a:xfrm>
            <a:off x="8757976" y="4436441"/>
            <a:ext cx="32992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latin typeface="+mj-lt"/>
              </a:rPr>
              <a:t>Joao Paulo </a:t>
            </a:r>
            <a:r>
              <a:rPr lang="pt-BR" sz="2500" dirty="0" err="1">
                <a:latin typeface="+mj-lt"/>
              </a:rPr>
              <a:t>Leao</a:t>
            </a:r>
            <a:r>
              <a:rPr lang="pt-BR" sz="2500" dirty="0">
                <a:latin typeface="+mj-lt"/>
              </a:rPr>
              <a:t> Matos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295CA47-A6D3-4120-A162-D87688DE9B1F}"/>
              </a:ext>
            </a:extLst>
          </p:cNvPr>
          <p:cNvSpPr txBox="1"/>
          <p:nvPr/>
        </p:nvSpPr>
        <p:spPr>
          <a:xfrm>
            <a:off x="8785083" y="4926412"/>
            <a:ext cx="33266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latin typeface="+mj-lt"/>
              </a:rPr>
              <a:t>Saulo de Moura </a:t>
            </a:r>
            <a:r>
              <a:rPr lang="pt-BR" sz="2500" dirty="0" err="1">
                <a:latin typeface="+mj-lt"/>
              </a:rPr>
              <a:t>Zandona</a:t>
            </a:r>
            <a:r>
              <a:rPr lang="pt-BR" sz="2500" dirty="0">
                <a:latin typeface="+mj-lt"/>
              </a:rPr>
              <a:t> Freitas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6C5003A1-0CB5-4C01-8E56-F64FDFFE6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" t="-74" r="-327" b="13754"/>
          <a:stretch/>
        </p:blipFill>
        <p:spPr>
          <a:xfrm rot="1737797">
            <a:off x="-3888529" y="606031"/>
            <a:ext cx="8403906" cy="7660820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7B61DB0A-AC9F-4759-9BE4-32307B7F01A9}"/>
              </a:ext>
            </a:extLst>
          </p:cNvPr>
          <p:cNvSpPr/>
          <p:nvPr/>
        </p:nvSpPr>
        <p:spPr>
          <a:xfrm rot="21122766">
            <a:off x="3049834" y="1498753"/>
            <a:ext cx="392850" cy="3265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7142106E-2178-4BBD-AD60-73952DB5CE13}"/>
              </a:ext>
            </a:extLst>
          </p:cNvPr>
          <p:cNvSpPr/>
          <p:nvPr/>
        </p:nvSpPr>
        <p:spPr>
          <a:xfrm rot="21122766">
            <a:off x="2810282" y="-263324"/>
            <a:ext cx="392850" cy="3265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546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498816E-4BD8-4299-A31E-5D587C0EC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66" y="2982"/>
            <a:ext cx="12192000" cy="6852035"/>
          </a:xfrm>
          <a:prstGeom prst="rect">
            <a:avLst/>
          </a:prstGeom>
        </p:spPr>
      </p:pic>
      <p:sp>
        <p:nvSpPr>
          <p:cNvPr id="4" name="Trapezoide 3">
            <a:extLst>
              <a:ext uri="{FF2B5EF4-FFF2-40B4-BE49-F238E27FC236}">
                <a16:creationId xmlns:a16="http://schemas.microsoft.com/office/drawing/2014/main" id="{F94298EA-38C5-4EE8-9F76-6132C4B47F13}"/>
              </a:ext>
            </a:extLst>
          </p:cNvPr>
          <p:cNvSpPr/>
          <p:nvPr/>
        </p:nvSpPr>
        <p:spPr>
          <a:xfrm>
            <a:off x="-1659467" y="-1004711"/>
            <a:ext cx="7326489" cy="8568267"/>
          </a:xfrm>
          <a:prstGeom prst="trapezoid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22F98D-FD6D-43DB-953D-F1E5FA74D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37" y="653586"/>
            <a:ext cx="4879963" cy="1013404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pt-BR" dirty="0">
                <a:latin typeface="+mj-lt"/>
              </a:rPr>
              <a:t>Contexto DO Problema</a:t>
            </a:r>
          </a:p>
        </p:txBody>
      </p:sp>
      <p:pic>
        <p:nvPicPr>
          <p:cNvPr id="16" name="Espaço Reservado para Conteúdo 15" descr="Lista de verificação">
            <a:extLst>
              <a:ext uri="{FF2B5EF4-FFF2-40B4-BE49-F238E27FC236}">
                <a16:creationId xmlns:a16="http://schemas.microsoft.com/office/drawing/2014/main" id="{5918B296-9E2C-4F20-867C-ADABDB9A6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1" y="4121275"/>
            <a:ext cx="914400" cy="914400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C825B92-4F7B-4BCF-9746-150B5B142261}"/>
              </a:ext>
            </a:extLst>
          </p:cNvPr>
          <p:cNvSpPr txBox="1"/>
          <p:nvPr/>
        </p:nvSpPr>
        <p:spPr>
          <a:xfrm>
            <a:off x="914400" y="4190792"/>
            <a:ext cx="4515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Impact" panose="020B0806030902050204" pitchFamily="34" charset="0"/>
              </a:rPr>
              <a:t>Muitas Tarefas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48E458-3348-4BBD-AD11-AEB7FD46CDFB}"/>
              </a:ext>
            </a:extLst>
          </p:cNvPr>
          <p:cNvSpPr txBox="1"/>
          <p:nvPr/>
        </p:nvSpPr>
        <p:spPr>
          <a:xfrm>
            <a:off x="914400" y="2877377"/>
            <a:ext cx="5734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Impact" panose="020B0806030902050204" pitchFamily="34" charset="0"/>
              </a:rPr>
              <a:t>Pouco tempo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80B61E5-CD3F-43B2-A937-D08AEBC45500}"/>
              </a:ext>
            </a:extLst>
          </p:cNvPr>
          <p:cNvSpPr txBox="1"/>
          <p:nvPr/>
        </p:nvSpPr>
        <p:spPr>
          <a:xfrm>
            <a:off x="843502" y="5603157"/>
            <a:ext cx="6054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Falta de Organização</a:t>
            </a:r>
          </a:p>
        </p:txBody>
      </p:sp>
      <p:pic>
        <p:nvPicPr>
          <p:cNvPr id="18" name="Gráfico 17" descr="Calendário mensal">
            <a:extLst>
              <a:ext uri="{FF2B5EF4-FFF2-40B4-BE49-F238E27FC236}">
                <a16:creationId xmlns:a16="http://schemas.microsoft.com/office/drawing/2014/main" id="{E5838C0E-42B3-47D6-A301-EE4CC252D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36725"/>
            <a:ext cx="914400" cy="914400"/>
          </a:xfrm>
          <a:prstGeom prst="rect">
            <a:avLst/>
          </a:prstGeom>
        </p:spPr>
      </p:pic>
      <p:pic>
        <p:nvPicPr>
          <p:cNvPr id="20" name="Gráfico 19" descr="Livros">
            <a:extLst>
              <a:ext uri="{FF2B5EF4-FFF2-40B4-BE49-F238E27FC236}">
                <a16:creationId xmlns:a16="http://schemas.microsoft.com/office/drawing/2014/main" id="{C609A12A-AE2D-4C77-85EC-980E9661A3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54999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85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00521395-30DC-4011-B693-CC3E823F8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8"/>
          <a:stretch/>
        </p:blipFill>
        <p:spPr>
          <a:xfrm>
            <a:off x="-710005" y="0"/>
            <a:ext cx="6965578" cy="6858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23B30DD-F268-4B35-BF38-0A1826341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24"/>
          <a:stretch/>
        </p:blipFill>
        <p:spPr>
          <a:xfrm>
            <a:off x="3617257" y="0"/>
            <a:ext cx="9173585" cy="6858000"/>
          </a:xfrm>
          <a:prstGeom prst="rect">
            <a:avLst/>
          </a:prstGeom>
        </p:spPr>
      </p:pic>
      <p:sp>
        <p:nvSpPr>
          <p:cNvPr id="6" name="Hexágono 5">
            <a:extLst>
              <a:ext uri="{FF2B5EF4-FFF2-40B4-BE49-F238E27FC236}">
                <a16:creationId xmlns:a16="http://schemas.microsoft.com/office/drawing/2014/main" id="{4A715FD2-D418-4C6E-9EF0-AC1239BA981A}"/>
              </a:ext>
            </a:extLst>
          </p:cNvPr>
          <p:cNvSpPr/>
          <p:nvPr/>
        </p:nvSpPr>
        <p:spPr>
          <a:xfrm>
            <a:off x="1850044" y="-572845"/>
            <a:ext cx="8068235" cy="8003690"/>
          </a:xfrm>
          <a:prstGeom prst="hex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o Explicativo: Seta Quádrupla 21">
            <a:extLst>
              <a:ext uri="{FF2B5EF4-FFF2-40B4-BE49-F238E27FC236}">
                <a16:creationId xmlns:a16="http://schemas.microsoft.com/office/drawing/2014/main" id="{E5DCFC9F-DE9B-4981-BE8B-CC1C806A0AFB}"/>
              </a:ext>
            </a:extLst>
          </p:cNvPr>
          <p:cNvSpPr/>
          <p:nvPr/>
        </p:nvSpPr>
        <p:spPr>
          <a:xfrm>
            <a:off x="4185803" y="804268"/>
            <a:ext cx="3130204" cy="3974682"/>
          </a:xfrm>
          <a:prstGeom prst="quadArrowCallout">
            <a:avLst>
              <a:gd name="adj1" fmla="val 13016"/>
              <a:gd name="adj2" fmla="val 9580"/>
              <a:gd name="adj3" fmla="val 4769"/>
              <a:gd name="adj4" fmla="val 68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9D088C-436E-4FEC-816E-BBC68FD2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568" y="393192"/>
            <a:ext cx="5753189" cy="1499616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sz="4400" dirty="0">
                <a:latin typeface="+mj-lt"/>
              </a:rPr>
              <a:t>Público-Alvo | PERSONAS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F67E9F-9312-4350-AF11-95EAAD601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634" y="2172036"/>
            <a:ext cx="2144542" cy="198041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400" dirty="0">
                <a:latin typeface="Impact" panose="020B0806030902050204" pitchFamily="34" charset="0"/>
              </a:rPr>
              <a:t>Os principais envolvidos no problema :</a:t>
            </a:r>
          </a:p>
          <a:p>
            <a:pPr algn="ctr"/>
            <a:r>
              <a:rPr lang="pt-BR" sz="2400" dirty="0">
                <a:latin typeface="Impact" panose="020B0806030902050204" pitchFamily="34" charset="0"/>
              </a:rPr>
              <a:t>Universitários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026864-DBE5-4853-9CAC-117A44B17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081" y="2172036"/>
            <a:ext cx="2134415" cy="180734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D156430-CC51-4EB8-B437-42DEE1752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14" y="2201169"/>
            <a:ext cx="2134415" cy="17782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Gráfico 9" descr="Perfil masculino">
            <a:extLst>
              <a:ext uri="{FF2B5EF4-FFF2-40B4-BE49-F238E27FC236}">
                <a16:creationId xmlns:a16="http://schemas.microsoft.com/office/drawing/2014/main" id="{A1B55E3E-2C0E-4C9A-A0E2-62629EABC4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5422" y="4894594"/>
            <a:ext cx="1683348" cy="1683348"/>
          </a:xfrm>
          <a:prstGeom prst="rect">
            <a:avLst/>
          </a:prstGeom>
        </p:spPr>
      </p:pic>
      <p:pic>
        <p:nvPicPr>
          <p:cNvPr id="13" name="Gráfico 12" descr="Perfil feminino">
            <a:extLst>
              <a:ext uri="{FF2B5EF4-FFF2-40B4-BE49-F238E27FC236}">
                <a16:creationId xmlns:a16="http://schemas.microsoft.com/office/drawing/2014/main" id="{29C2583A-6E07-45DF-9570-0FD44A4AC5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2074" y="4894594"/>
            <a:ext cx="1683348" cy="168334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793D534-9483-42CB-8C3B-62E92230C0B1}"/>
              </a:ext>
            </a:extLst>
          </p:cNvPr>
          <p:cNvSpPr txBox="1"/>
          <p:nvPr/>
        </p:nvSpPr>
        <p:spPr>
          <a:xfrm>
            <a:off x="1703672" y="4624912"/>
            <a:ext cx="2274537" cy="1679674"/>
          </a:xfrm>
          <a:prstGeom prst="snip2DiagRect">
            <a:avLst>
              <a:gd name="adj1" fmla="val 0"/>
              <a:gd name="adj2" fmla="val 1775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800" dirty="0">
                <a:latin typeface="+mj-lt"/>
              </a:rPr>
              <a:t>Tem dificuldade devido a falta de tempo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DF06033-243B-4FC9-8753-9BBC52B37FE4}"/>
              </a:ext>
            </a:extLst>
          </p:cNvPr>
          <p:cNvSpPr txBox="1"/>
          <p:nvPr/>
        </p:nvSpPr>
        <p:spPr>
          <a:xfrm>
            <a:off x="7481329" y="4512433"/>
            <a:ext cx="2767670" cy="1853803"/>
          </a:xfrm>
          <a:prstGeom prst="snip2DiagRect">
            <a:avLst>
              <a:gd name="adj1" fmla="val 25963"/>
              <a:gd name="adj2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800" dirty="0">
                <a:latin typeface="+mj-lt"/>
              </a:rPr>
              <a:t>Procrastina muito e dificuldade de organizar</a:t>
            </a:r>
          </a:p>
        </p:txBody>
      </p:sp>
    </p:spTree>
    <p:extLst>
      <p:ext uri="{BB962C8B-B14F-4D97-AF65-F5344CB8AC3E}">
        <p14:creationId xmlns:p14="http://schemas.microsoft.com/office/powerpoint/2010/main" val="120578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Espaço Reservado para Conteúdo 37">
            <a:extLst>
              <a:ext uri="{FF2B5EF4-FFF2-40B4-BE49-F238E27FC236}">
                <a16:creationId xmlns:a16="http://schemas.microsoft.com/office/drawing/2014/main" id="{45AA057A-95E5-459F-8C35-7AF2720D4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6" b="8483"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Fluxograma: Dados 3">
            <a:extLst>
              <a:ext uri="{FF2B5EF4-FFF2-40B4-BE49-F238E27FC236}">
                <a16:creationId xmlns:a16="http://schemas.microsoft.com/office/drawing/2014/main" id="{EC474E08-E29B-4D40-AD51-548F15CAE15A}"/>
              </a:ext>
            </a:extLst>
          </p:cNvPr>
          <p:cNvSpPr/>
          <p:nvPr/>
        </p:nvSpPr>
        <p:spPr>
          <a:xfrm>
            <a:off x="2195196" y="-280304"/>
            <a:ext cx="7327579" cy="7654248"/>
          </a:xfrm>
          <a:prstGeom prst="flowChartInputOutpu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C1867A-5B1E-4F39-93C1-905C649A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574" y="240859"/>
            <a:ext cx="7690895" cy="1499616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pt-BR" dirty="0">
                <a:latin typeface="+mj-lt"/>
              </a:rPr>
              <a:t>Proposta de Solução | Objetivos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9DB8BD7-7CE5-443D-9346-9F07DC02443B}"/>
              </a:ext>
            </a:extLst>
          </p:cNvPr>
          <p:cNvSpPr txBox="1"/>
          <p:nvPr/>
        </p:nvSpPr>
        <p:spPr>
          <a:xfrm>
            <a:off x="1939967" y="2012294"/>
            <a:ext cx="3519796" cy="917079"/>
          </a:xfrm>
          <a:prstGeom prst="snip2DiagRect">
            <a:avLst>
              <a:gd name="adj1" fmla="val 0"/>
              <a:gd name="adj2" fmla="val 50000"/>
            </a:avLst>
          </a:prstGeom>
          <a:ln>
            <a:solidFill>
              <a:srgbClr val="4FCCA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400" dirty="0">
                <a:latin typeface="Impact" panose="020B0806030902050204" pitchFamily="34" charset="0"/>
              </a:rPr>
              <a:t>Cronograma semanal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F036988-A23E-4422-A536-8B6340334564}"/>
              </a:ext>
            </a:extLst>
          </p:cNvPr>
          <p:cNvSpPr txBox="1"/>
          <p:nvPr/>
        </p:nvSpPr>
        <p:spPr>
          <a:xfrm>
            <a:off x="492934" y="4790850"/>
            <a:ext cx="4399911" cy="1283910"/>
          </a:xfrm>
          <a:prstGeom prst="snip2DiagRect">
            <a:avLst>
              <a:gd name="adj1" fmla="val 0"/>
              <a:gd name="adj2" fmla="val 50000"/>
            </a:avLst>
          </a:prstGeom>
          <a:ln>
            <a:solidFill>
              <a:srgbClr val="4FCCA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Separar um tempo para fazer planejamentos e atividades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046FC86-8FF7-4A37-922F-AE60242FFD43}"/>
              </a:ext>
            </a:extLst>
          </p:cNvPr>
          <p:cNvSpPr txBox="1"/>
          <p:nvPr/>
        </p:nvSpPr>
        <p:spPr>
          <a:xfrm>
            <a:off x="856556" y="3410963"/>
            <a:ext cx="4459548" cy="794802"/>
          </a:xfrm>
          <a:prstGeom prst="snip2DiagRect">
            <a:avLst>
              <a:gd name="adj1" fmla="val 0"/>
              <a:gd name="adj2" fmla="val 50000"/>
            </a:avLst>
          </a:prstGeom>
          <a:ln>
            <a:solidFill>
              <a:srgbClr val="4FCCA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>
                <a:latin typeface="Impact" panose="020B0806030902050204" pitchFamily="34" charset="0"/>
              </a:rPr>
              <a:t>Agenda de compromissos interativa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0B4EBF7-9C31-42AD-933A-07AE044FC8DE}"/>
              </a:ext>
            </a:extLst>
          </p:cNvPr>
          <p:cNvSpPr txBox="1"/>
          <p:nvPr/>
        </p:nvSpPr>
        <p:spPr>
          <a:xfrm>
            <a:off x="5704608" y="3636553"/>
            <a:ext cx="4292195" cy="1650742"/>
          </a:xfrm>
          <a:prstGeom prst="snip2DiagRect">
            <a:avLst>
              <a:gd name="adj1" fmla="val 50000"/>
              <a:gd name="adj2" fmla="val 0"/>
            </a:avLst>
          </a:prstGeom>
          <a:ln>
            <a:solidFill>
              <a:srgbClr val="4FCCA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400" dirty="0">
                <a:latin typeface="Impact" panose="020B0806030902050204" pitchFamily="34" charset="0"/>
              </a:rPr>
              <a:t>Uma ferramenta de fila de prioridades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5ED31D2-4810-4AEF-A3E9-A1A1DC2BA100}"/>
              </a:ext>
            </a:extLst>
          </p:cNvPr>
          <p:cNvSpPr txBox="1"/>
          <p:nvPr/>
        </p:nvSpPr>
        <p:spPr>
          <a:xfrm>
            <a:off x="6096000" y="1896078"/>
            <a:ext cx="5234632" cy="1406188"/>
          </a:xfrm>
          <a:prstGeom prst="snip2DiagRect">
            <a:avLst>
              <a:gd name="adj1" fmla="val 50000"/>
              <a:gd name="adj2" fmla="val 0"/>
            </a:avLst>
          </a:prstGeom>
          <a:ln>
            <a:solidFill>
              <a:srgbClr val="4FCCA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dirty="0">
                <a:latin typeface="Impact" panose="020B0806030902050204" pitchFamily="34" charset="0"/>
              </a:rPr>
              <a:t>Incentivar o usuário a cumprir suas tarefas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BFE4C80-305A-4F8E-BF9A-4C402642F8D9}"/>
              </a:ext>
            </a:extLst>
          </p:cNvPr>
          <p:cNvSpPr txBox="1"/>
          <p:nvPr/>
        </p:nvSpPr>
        <p:spPr>
          <a:xfrm>
            <a:off x="5270144" y="5614108"/>
            <a:ext cx="4885159" cy="917079"/>
          </a:xfrm>
          <a:prstGeom prst="snip2DiagRect">
            <a:avLst>
              <a:gd name="adj1" fmla="val 50000"/>
              <a:gd name="adj2" fmla="val 0"/>
            </a:avLst>
          </a:prstGeom>
          <a:ln>
            <a:solidFill>
              <a:srgbClr val="4FCCA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400" dirty="0">
                <a:latin typeface="Impact" panose="020B0806030902050204" pitchFamily="34" charset="0"/>
              </a:rPr>
              <a:t>Fazer um sistema de alarme</a:t>
            </a:r>
          </a:p>
        </p:txBody>
      </p:sp>
    </p:spTree>
    <p:extLst>
      <p:ext uri="{BB962C8B-B14F-4D97-AF65-F5344CB8AC3E}">
        <p14:creationId xmlns:p14="http://schemas.microsoft.com/office/powerpoint/2010/main" val="2413480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C5CB9B92-4D93-41DA-9AA2-84434EE040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5" r="9579"/>
          <a:stretch/>
        </p:blipFill>
        <p:spPr>
          <a:xfrm>
            <a:off x="-1" y="0"/>
            <a:ext cx="12192001" cy="7550330"/>
          </a:xfrm>
          <a:prstGeom prst="rect">
            <a:avLst/>
          </a:prstGeom>
        </p:spPr>
      </p:pic>
      <p:sp>
        <p:nvSpPr>
          <p:cNvPr id="7" name="Fluxograma: Operação Manual 6">
            <a:extLst>
              <a:ext uri="{FF2B5EF4-FFF2-40B4-BE49-F238E27FC236}">
                <a16:creationId xmlns:a16="http://schemas.microsoft.com/office/drawing/2014/main" id="{EDCBC311-537A-48D2-9BC0-464A512FC914}"/>
              </a:ext>
            </a:extLst>
          </p:cNvPr>
          <p:cNvSpPr/>
          <p:nvPr/>
        </p:nvSpPr>
        <p:spPr>
          <a:xfrm rot="5400000">
            <a:off x="7798525" y="1619794"/>
            <a:ext cx="3709851" cy="8151223"/>
          </a:xfrm>
          <a:prstGeom prst="flowChartManualOperation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luxograma: Operação Manual 3">
            <a:extLst>
              <a:ext uri="{FF2B5EF4-FFF2-40B4-BE49-F238E27FC236}">
                <a16:creationId xmlns:a16="http://schemas.microsoft.com/office/drawing/2014/main" id="{AEB54FA4-4773-4959-860F-49FE7B9D7CC3}"/>
              </a:ext>
            </a:extLst>
          </p:cNvPr>
          <p:cNvSpPr/>
          <p:nvPr/>
        </p:nvSpPr>
        <p:spPr>
          <a:xfrm rot="16200000">
            <a:off x="607424" y="1365068"/>
            <a:ext cx="4219302" cy="8151223"/>
          </a:xfrm>
          <a:prstGeom prst="flowChartManualOperation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luxograma: Operação Manual 4">
            <a:extLst>
              <a:ext uri="{FF2B5EF4-FFF2-40B4-BE49-F238E27FC236}">
                <a16:creationId xmlns:a16="http://schemas.microsoft.com/office/drawing/2014/main" id="{F45BC33A-405E-4010-8EC8-2557764D70C5}"/>
              </a:ext>
            </a:extLst>
          </p:cNvPr>
          <p:cNvSpPr/>
          <p:nvPr/>
        </p:nvSpPr>
        <p:spPr>
          <a:xfrm>
            <a:off x="2625634" y="1012371"/>
            <a:ext cx="7119257" cy="8151223"/>
          </a:xfrm>
          <a:prstGeom prst="flowChartManualOperation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4F10D9-F21E-4D16-955C-852C79F4D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3923" y="2470673"/>
            <a:ext cx="3122678" cy="403753"/>
          </a:xfrm>
          <a:prstGeom prst="snip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t-BR" dirty="0"/>
              <a:t>Histórias de Usuários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3C8174-7A89-4CBA-90A5-D036FFA6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149" y="548640"/>
            <a:ext cx="10358845" cy="1499616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>
                <a:latin typeface="+mj-lt"/>
              </a:rPr>
              <a:t>Histórias de Usuários e Requisitos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DD66DA0-5718-49CA-9281-DF4CF95E2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0" y="4730680"/>
            <a:ext cx="2855916" cy="19294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EA304EA-293D-4E21-8931-24BC2DFA4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611" y="4809055"/>
            <a:ext cx="2869995" cy="19294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F536471-F7AA-4E02-9A84-583FC20B1078}"/>
              </a:ext>
            </a:extLst>
          </p:cNvPr>
          <p:cNvSpPr txBox="1"/>
          <p:nvPr/>
        </p:nvSpPr>
        <p:spPr>
          <a:xfrm>
            <a:off x="9179068" y="4113560"/>
            <a:ext cx="2939389" cy="440769"/>
          </a:xfrm>
          <a:prstGeom prst="snip2DiagRect">
            <a:avLst/>
          </a:prstGeom>
          <a:ln>
            <a:solidFill>
              <a:srgbClr val="6FB6B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Requisitos Não Funcionais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8BD04B2-F9F5-447D-ADC2-34B7E77BA76C}"/>
              </a:ext>
            </a:extLst>
          </p:cNvPr>
          <p:cNvSpPr txBox="1"/>
          <p:nvPr/>
        </p:nvSpPr>
        <p:spPr>
          <a:xfrm>
            <a:off x="165710" y="4047076"/>
            <a:ext cx="2939389" cy="444341"/>
          </a:xfrm>
          <a:prstGeom prst="snip2DiagRect">
            <a:avLst>
              <a:gd name="adj1" fmla="val 17288"/>
              <a:gd name="adj2" fmla="val 0"/>
            </a:avLst>
          </a:prstGeom>
          <a:ln>
            <a:solidFill>
              <a:srgbClr val="6FB6B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pt-BR" dirty="0"/>
              <a:t>Requisitos Funcionais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A05C436-E973-4CE7-B53B-8B5DA76E3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733" y="3296843"/>
            <a:ext cx="4031057" cy="30135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66110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44E0855-7342-4A39-97EC-0AF08AEB5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" y="-194620"/>
            <a:ext cx="12192001" cy="8136837"/>
          </a:xfrm>
        </p:spPr>
      </p:pic>
      <p:sp>
        <p:nvSpPr>
          <p:cNvPr id="4" name="Fluxograma: Operação Manual 3">
            <a:extLst>
              <a:ext uri="{FF2B5EF4-FFF2-40B4-BE49-F238E27FC236}">
                <a16:creationId xmlns:a16="http://schemas.microsoft.com/office/drawing/2014/main" id="{9143557F-069D-498A-8D1F-5CC5D819220B}"/>
              </a:ext>
            </a:extLst>
          </p:cNvPr>
          <p:cNvSpPr/>
          <p:nvPr/>
        </p:nvSpPr>
        <p:spPr>
          <a:xfrm rot="16200000">
            <a:off x="2667000" y="-2667000"/>
            <a:ext cx="6858000" cy="12192000"/>
          </a:xfrm>
          <a:prstGeom prst="flowChartManualOperati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F62400-F854-400D-9CE6-F618C75F5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305" y="667512"/>
            <a:ext cx="5228337" cy="1499616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>
                <a:latin typeface="+mj-lt"/>
              </a:rPr>
              <a:t>Projeto da Interface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8C59AF8-7620-4CE7-BA87-2D726E8A2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20" y="2518582"/>
            <a:ext cx="3031534" cy="315990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4FB443B-3E0C-4215-9880-CF9CB7FEE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70" y="3095898"/>
            <a:ext cx="3643640" cy="177766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F1B4C22-47F9-4AEB-902E-1C6D6AA7C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695" y="2690949"/>
            <a:ext cx="3031534" cy="281517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4934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FA48078-6518-41B6-B423-ED7EB80D1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28216"/>
            <a:ext cx="12192000" cy="6856881"/>
          </a:xfrm>
          <a:prstGeom prst="rect">
            <a:avLst/>
          </a:prstGeom>
        </p:spPr>
      </p:pic>
      <p:sp>
        <p:nvSpPr>
          <p:cNvPr id="6" name="Fluxograma: Operação Manual 5">
            <a:extLst>
              <a:ext uri="{FF2B5EF4-FFF2-40B4-BE49-F238E27FC236}">
                <a16:creationId xmlns:a16="http://schemas.microsoft.com/office/drawing/2014/main" id="{719E0850-DB1D-477E-840D-0C6C6B4638F6}"/>
              </a:ext>
            </a:extLst>
          </p:cNvPr>
          <p:cNvSpPr/>
          <p:nvPr/>
        </p:nvSpPr>
        <p:spPr>
          <a:xfrm rot="16200000">
            <a:off x="3027128" y="-754475"/>
            <a:ext cx="6457951" cy="13433893"/>
          </a:xfrm>
          <a:prstGeom prst="flowChartManualOperati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A4530E-F8FB-46DF-B798-3DE41C92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645" y="548640"/>
            <a:ext cx="3390710" cy="1499616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pt-BR" dirty="0">
                <a:latin typeface="+mj-lt"/>
              </a:rPr>
              <a:t>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BA419B-8CAB-4B15-B0D8-E17B35CE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788" y="7129463"/>
            <a:ext cx="9720073" cy="542925"/>
          </a:xfrm>
        </p:spPr>
        <p:txBody>
          <a:bodyPr/>
          <a:lstStyle/>
          <a:p>
            <a:r>
              <a:rPr lang="pt-BR" dirty="0"/>
              <a:t>Processo de Trabalho (Design </a:t>
            </a:r>
            <a:r>
              <a:rPr lang="pt-BR" dirty="0" err="1"/>
              <a:t>Thinking</a:t>
            </a:r>
            <a:r>
              <a:rPr lang="pt-BR" dirty="0"/>
              <a:t> e Scrum)</a:t>
            </a:r>
          </a:p>
          <a:p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448C5B3-F5FD-4344-BD80-45EB580E840F}"/>
              </a:ext>
            </a:extLst>
          </p:cNvPr>
          <p:cNvSpPr txBox="1">
            <a:spLocks/>
          </p:cNvSpPr>
          <p:nvPr/>
        </p:nvSpPr>
        <p:spPr>
          <a:xfrm>
            <a:off x="1681351" y="3762690"/>
            <a:ext cx="3390710" cy="867043"/>
          </a:xfrm>
          <a:prstGeom prst="snip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dirty="0">
                <a:latin typeface="+mj-lt"/>
              </a:rPr>
              <a:t>Divisão de Papéis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96D1583-EE1F-4B7B-B026-B31A9E1D8BA9}"/>
              </a:ext>
            </a:extLst>
          </p:cNvPr>
          <p:cNvSpPr txBox="1"/>
          <p:nvPr/>
        </p:nvSpPr>
        <p:spPr>
          <a:xfrm>
            <a:off x="1281162" y="4810940"/>
            <a:ext cx="4600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Scrum Master: Carolina </a:t>
            </a:r>
            <a:r>
              <a:rPr lang="pt-BR" sz="2000" dirty="0" err="1"/>
              <a:t>Nigri</a:t>
            </a: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/>
              <a:t>Product</a:t>
            </a:r>
            <a:r>
              <a:rPr lang="pt-BR" sz="2000" dirty="0"/>
              <a:t> </a:t>
            </a:r>
            <a:r>
              <a:rPr lang="pt-BR" sz="2000" dirty="0" err="1"/>
              <a:t>Owner</a:t>
            </a:r>
            <a:r>
              <a:rPr lang="pt-BR" sz="2000" dirty="0"/>
              <a:t>: João Paulo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Equipe: Ivan Pereira, Bernardo Marques, Gabriel </a:t>
            </a:r>
            <a:r>
              <a:rPr lang="pt-BR" sz="2000" dirty="0" err="1"/>
              <a:t>Praes</a:t>
            </a:r>
            <a:r>
              <a:rPr lang="pt-BR" sz="2000" dirty="0"/>
              <a:t>, Saulo de Moura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8D83AE80-AE65-45BD-ADFE-03626F169A6E}"/>
              </a:ext>
            </a:extLst>
          </p:cNvPr>
          <p:cNvSpPr txBox="1">
            <a:spLocks/>
          </p:cNvSpPr>
          <p:nvPr/>
        </p:nvSpPr>
        <p:spPr>
          <a:xfrm>
            <a:off x="7162898" y="4190597"/>
            <a:ext cx="3390710" cy="867043"/>
          </a:xfrm>
          <a:prstGeom prst="snip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dirty="0">
                <a:latin typeface="+mj-lt"/>
              </a:rPr>
              <a:t>Ferramentas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703D7C1-1075-441D-8E75-82300A938371}"/>
              </a:ext>
            </a:extLst>
          </p:cNvPr>
          <p:cNvSpPr txBox="1"/>
          <p:nvPr/>
        </p:nvSpPr>
        <p:spPr>
          <a:xfrm>
            <a:off x="7162898" y="5177641"/>
            <a:ext cx="33907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Miro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PowerPoint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Discord</a:t>
            </a:r>
            <a:endParaRPr lang="pt-BR" sz="2400" dirty="0"/>
          </a:p>
        </p:txBody>
      </p:sp>
      <p:pic>
        <p:nvPicPr>
          <p:cNvPr id="13" name="Gráfico 12" descr="Público alvo">
            <a:extLst>
              <a:ext uri="{FF2B5EF4-FFF2-40B4-BE49-F238E27FC236}">
                <a16:creationId xmlns:a16="http://schemas.microsoft.com/office/drawing/2014/main" id="{3F1934B6-80CA-4523-81EC-9A35C11EC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70" y="3451063"/>
            <a:ext cx="1455011" cy="1455011"/>
          </a:xfrm>
          <a:prstGeom prst="rect">
            <a:avLst/>
          </a:prstGeom>
        </p:spPr>
      </p:pic>
      <p:pic>
        <p:nvPicPr>
          <p:cNvPr id="15" name="Gráfico 14" descr="Ferramentas de mineração">
            <a:extLst>
              <a:ext uri="{FF2B5EF4-FFF2-40B4-BE49-F238E27FC236}">
                <a16:creationId xmlns:a16="http://schemas.microsoft.com/office/drawing/2014/main" id="{2D1F8A12-8D6D-4852-AA78-3F4692E082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0556" y="3961041"/>
            <a:ext cx="1096599" cy="109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10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BF5C42F-EF95-444A-82E0-0B2480293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F277B38-6BF8-40CC-929C-430FF75E2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42120" y="5584082"/>
            <a:ext cx="3200400" cy="1463040"/>
          </a:xfrm>
        </p:spPr>
        <p:txBody>
          <a:bodyPr>
            <a:normAutofit/>
          </a:bodyPr>
          <a:lstStyle/>
          <a:p>
            <a:pPr lvl="0"/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6077C5-D874-4EB6-922B-F4E71AA55FFE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1427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DDC76CB-3CDB-4189-A2DF-E910D43ADA1D}"/>
              </a:ext>
            </a:extLst>
          </p:cNvPr>
          <p:cNvSpPr txBox="1"/>
          <p:nvPr/>
        </p:nvSpPr>
        <p:spPr>
          <a:xfrm>
            <a:off x="3215640" y="513183"/>
            <a:ext cx="5760720" cy="919401"/>
          </a:xfrm>
          <a:prstGeom prst="round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latin typeface="+mj-lt"/>
              </a:rPr>
              <a:t>Obrigado pela sua atenção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630BB6E-62A1-4C51-8CDE-C0F3ED32D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804" y="0"/>
            <a:ext cx="12406755" cy="776395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4374591-0EA2-4121-9058-F069A8A7C6C1}"/>
              </a:ext>
            </a:extLst>
          </p:cNvPr>
          <p:cNvSpPr txBox="1"/>
          <p:nvPr/>
        </p:nvSpPr>
        <p:spPr>
          <a:xfrm>
            <a:off x="220851" y="270951"/>
            <a:ext cx="4614621" cy="1161633"/>
          </a:xfrm>
          <a:prstGeom prst="snip2DiagRect">
            <a:avLst>
              <a:gd name="adj1" fmla="val 0"/>
              <a:gd name="adj2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Obrigado pela atenção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052736-9735-4CD2-86CB-CC1349EB2ACA}"/>
              </a:ext>
            </a:extLst>
          </p:cNvPr>
          <p:cNvSpPr txBox="1"/>
          <p:nvPr/>
        </p:nvSpPr>
        <p:spPr>
          <a:xfrm>
            <a:off x="10454640" y="1785991"/>
            <a:ext cx="3200400" cy="4637187"/>
          </a:xfrm>
          <a:prstGeom prst="snip2DiagRect">
            <a:avLst>
              <a:gd name="adj1" fmla="val 5867"/>
              <a:gd name="adj2" fmla="val 15156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+mj-lt"/>
              </a:rPr>
              <a:t>EQUIPE :</a:t>
            </a:r>
          </a:p>
          <a:p>
            <a:endParaRPr lang="pt-BR" sz="2400" dirty="0">
              <a:solidFill>
                <a:schemeClr val="tx1"/>
              </a:solidFill>
              <a:latin typeface="+mj-lt"/>
            </a:endParaRPr>
          </a:p>
          <a:p>
            <a:r>
              <a:rPr lang="pt-BR" sz="2400" dirty="0">
                <a:solidFill>
                  <a:schemeClr val="tx1"/>
                </a:solidFill>
                <a:latin typeface="+mj-lt"/>
              </a:rPr>
              <a:t>Bernardo Marques Fernandes</a:t>
            </a:r>
          </a:p>
          <a:p>
            <a:r>
              <a:rPr lang="pt-BR" sz="2400" dirty="0">
                <a:solidFill>
                  <a:schemeClr val="tx1"/>
                </a:solidFill>
                <a:latin typeface="+mj-lt"/>
              </a:rPr>
              <a:t>Carolina Morais</a:t>
            </a:r>
          </a:p>
          <a:p>
            <a:r>
              <a:rPr lang="pt-BR" sz="2400" dirty="0">
                <a:solidFill>
                  <a:schemeClr val="tx1"/>
                </a:solidFill>
                <a:latin typeface="+mj-lt"/>
              </a:rPr>
              <a:t>Gabriel </a:t>
            </a:r>
            <a:r>
              <a:rPr lang="pt-BR" sz="2400" dirty="0" err="1">
                <a:solidFill>
                  <a:schemeClr val="tx1"/>
                </a:solidFill>
                <a:latin typeface="+mj-lt"/>
              </a:rPr>
              <a:t>Praes</a:t>
            </a:r>
            <a:r>
              <a:rPr lang="pt-BR" sz="24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pt-BR" sz="2400" dirty="0">
                <a:solidFill>
                  <a:schemeClr val="tx1"/>
                </a:solidFill>
                <a:latin typeface="+mj-lt"/>
              </a:rPr>
              <a:t>Igor Vilela </a:t>
            </a:r>
          </a:p>
          <a:p>
            <a:r>
              <a:rPr lang="pt-BR" sz="2400" dirty="0">
                <a:solidFill>
                  <a:schemeClr val="tx1"/>
                </a:solidFill>
                <a:latin typeface="+mj-lt"/>
              </a:rPr>
              <a:t>Ivan Pereira</a:t>
            </a:r>
          </a:p>
          <a:p>
            <a:r>
              <a:rPr lang="pt-BR" sz="2400" dirty="0">
                <a:solidFill>
                  <a:schemeClr val="tx1"/>
                </a:solidFill>
                <a:latin typeface="+mj-lt"/>
              </a:rPr>
              <a:t>Joao Paulo</a:t>
            </a:r>
          </a:p>
          <a:p>
            <a:r>
              <a:rPr lang="pt-BR" sz="2400" dirty="0">
                <a:solidFill>
                  <a:schemeClr val="tx1"/>
                </a:solidFill>
                <a:latin typeface="+mj-lt"/>
              </a:rPr>
              <a:t>Saulo de Moura </a:t>
            </a:r>
          </a:p>
          <a:p>
            <a:endParaRPr lang="pt-BR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95788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602</TotalTime>
  <Words>189</Words>
  <Application>Microsoft Office PowerPoint</Application>
  <PresentationFormat>Widescreen</PresentationFormat>
  <Paragraphs>52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6" baseType="lpstr">
      <vt:lpstr>Arial</vt:lpstr>
      <vt:lpstr>Bookman Old Style</vt:lpstr>
      <vt:lpstr>Calibri</vt:lpstr>
      <vt:lpstr>Impact</vt:lpstr>
      <vt:lpstr>Tw Cen MT</vt:lpstr>
      <vt:lpstr>Tw Cen MT Condensed</vt:lpstr>
      <vt:lpstr>Wingdings 3</vt:lpstr>
      <vt:lpstr>Integral</vt:lpstr>
      <vt:lpstr>Falta de planejamento pessoal e organização  </vt:lpstr>
      <vt:lpstr>Contexto DO Problema</vt:lpstr>
      <vt:lpstr>Público-Alvo | PERSONAS</vt:lpstr>
      <vt:lpstr>Proposta de Solução | Objetivos</vt:lpstr>
      <vt:lpstr>Histórias de Usuários e Requisitos</vt:lpstr>
      <vt:lpstr>Projeto da Interface</vt:lpstr>
      <vt:lpstr>Metodologia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XPTO</dc:title>
  <dc:creator>Rommel Carneiro</dc:creator>
  <cp:lastModifiedBy>USER</cp:lastModifiedBy>
  <cp:revision>34</cp:revision>
  <dcterms:created xsi:type="dcterms:W3CDTF">2022-04-05T03:20:00Z</dcterms:created>
  <dcterms:modified xsi:type="dcterms:W3CDTF">2022-04-17T23:50:30Z</dcterms:modified>
</cp:coreProperties>
</file>